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261" r:id="rId4"/>
    <p:sldId id="1055" r:id="rId5"/>
    <p:sldId id="5063" r:id="rId6"/>
    <p:sldId id="5114" r:id="rId7"/>
    <p:sldId id="5165" r:id="rId8"/>
    <p:sldId id="5156" r:id="rId9"/>
    <p:sldId id="5157" r:id="rId10"/>
    <p:sldId id="5158" r:id="rId11"/>
    <p:sldId id="5159" r:id="rId12"/>
    <p:sldId id="5160" r:id="rId13"/>
    <p:sldId id="4289" r:id="rId14"/>
    <p:sldId id="5161" r:id="rId15"/>
    <p:sldId id="5162" r:id="rId16"/>
    <p:sldId id="5164" r:id="rId17"/>
    <p:sldId id="5163" r:id="rId18"/>
    <p:sldId id="1008" r:id="rId19"/>
    <p:sldId id="5166" r:id="rId20"/>
    <p:sldId id="5167" r:id="rId21"/>
    <p:sldId id="5168" r:id="rId22"/>
    <p:sldId id="5058" r:id="rId23"/>
    <p:sldId id="5079" r:id="rId24"/>
    <p:sldId id="5080" r:id="rId25"/>
    <p:sldId id="5169" r:id="rId26"/>
    <p:sldId id="5170" r:id="rId27"/>
    <p:sldId id="4935" r:id="rId28"/>
    <p:sldId id="5089" r:id="rId29"/>
    <p:sldId id="5171" r:id="rId30"/>
    <p:sldId id="5206" r:id="rId31"/>
    <p:sldId id="5201" r:id="rId32"/>
    <p:sldId id="5119" r:id="rId33"/>
    <p:sldId id="5085" r:id="rId34"/>
    <p:sldId id="5172" r:id="rId35"/>
    <p:sldId id="5173" r:id="rId36"/>
    <p:sldId id="5174" r:id="rId37"/>
    <p:sldId id="5175" r:id="rId38"/>
    <p:sldId id="4996" r:id="rId39"/>
    <p:sldId id="4820" r:id="rId40"/>
    <p:sldId id="5176" r:id="rId41"/>
    <p:sldId id="5177" r:id="rId42"/>
    <p:sldId id="5182" r:id="rId43"/>
    <p:sldId id="5181" r:id="rId44"/>
    <p:sldId id="5180" r:id="rId45"/>
    <p:sldId id="5179" r:id="rId46"/>
    <p:sldId id="5178" r:id="rId47"/>
    <p:sldId id="2307" r:id="rId48"/>
    <p:sldId id="4322" r:id="rId49"/>
    <p:sldId id="5183" r:id="rId50"/>
    <p:sldId id="5184" r:id="rId51"/>
    <p:sldId id="4988" r:id="rId52"/>
    <p:sldId id="281" r:id="rId53"/>
    <p:sldId id="282" r:id="rId54"/>
    <p:sldId id="283" r:id="rId55"/>
    <p:sldId id="284" r:id="rId56"/>
    <p:sldId id="505" r:id="rId57"/>
    <p:sldId id="506" r:id="rId58"/>
    <p:sldId id="507" r:id="rId59"/>
    <p:sldId id="508" r:id="rId60"/>
    <p:sldId id="509" r:id="rId61"/>
    <p:sldId id="510" r:id="rId62"/>
    <p:sldId id="511" r:id="rId63"/>
    <p:sldId id="512" r:id="rId64"/>
    <p:sldId id="5202" r:id="rId65"/>
    <p:sldId id="5203" r:id="rId66"/>
    <p:sldId id="5204" r:id="rId67"/>
    <p:sldId id="5205" r:id="rId68"/>
    <p:sldId id="280" r:id="rId69"/>
    <p:sldId id="5185" r:id="rId70"/>
    <p:sldId id="5186" r:id="rId71"/>
    <p:sldId id="5187" r:id="rId72"/>
    <p:sldId id="5189" r:id="rId73"/>
    <p:sldId id="5191" r:id="rId74"/>
    <p:sldId id="5190" r:id="rId75"/>
    <p:sldId id="5192" r:id="rId76"/>
    <p:sldId id="5150" r:id="rId77"/>
    <p:sldId id="5193" r:id="rId78"/>
    <p:sldId id="306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FB1ADF-B5D5-405D-98EF-D5C586E5B74A}">
          <p14:sldIdLst>
            <p14:sldId id="2261"/>
            <p14:sldId id="1055"/>
            <p14:sldId id="5063"/>
            <p14:sldId id="5114"/>
            <p14:sldId id="5165"/>
            <p14:sldId id="5156"/>
            <p14:sldId id="5157"/>
            <p14:sldId id="5158"/>
            <p14:sldId id="5159"/>
            <p14:sldId id="5160"/>
            <p14:sldId id="4289"/>
            <p14:sldId id="5161"/>
            <p14:sldId id="5162"/>
            <p14:sldId id="5164"/>
            <p14:sldId id="5163"/>
            <p14:sldId id="1008"/>
            <p14:sldId id="5166"/>
            <p14:sldId id="5167"/>
            <p14:sldId id="5168"/>
            <p14:sldId id="5058"/>
            <p14:sldId id="5079"/>
            <p14:sldId id="5080"/>
            <p14:sldId id="5169"/>
            <p14:sldId id="5170"/>
            <p14:sldId id="4935"/>
            <p14:sldId id="5089"/>
            <p14:sldId id="5171"/>
            <p14:sldId id="5206"/>
            <p14:sldId id="5201"/>
            <p14:sldId id="5119"/>
            <p14:sldId id="5085"/>
            <p14:sldId id="5172"/>
            <p14:sldId id="5173"/>
            <p14:sldId id="5174"/>
            <p14:sldId id="5175"/>
            <p14:sldId id="4996"/>
            <p14:sldId id="4820"/>
            <p14:sldId id="5176"/>
            <p14:sldId id="5177"/>
            <p14:sldId id="5182"/>
            <p14:sldId id="5181"/>
            <p14:sldId id="5180"/>
            <p14:sldId id="5179"/>
            <p14:sldId id="5178"/>
            <p14:sldId id="2307"/>
            <p14:sldId id="4322"/>
            <p14:sldId id="5183"/>
            <p14:sldId id="5184"/>
            <p14:sldId id="4988"/>
          </p14:sldIdLst>
        </p14:section>
        <p14:section name="COMMUNION" id="{A64CC82A-2425-492A-87CA-DDE7E57E5D53}">
          <p14:sldIdLst/>
        </p14:section>
        <p14:section name="Communion" id="{88865177-3B7A-454B-88F8-618834D005E7}">
          <p14:sldIdLst>
            <p14:sldId id="281"/>
            <p14:sldId id="282"/>
            <p14:sldId id="283"/>
            <p14:sldId id="28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202"/>
            <p14:sldId id="5203"/>
            <p14:sldId id="5204"/>
            <p14:sldId id="5205"/>
            <p14:sldId id="280"/>
            <p14:sldId id="5185"/>
            <p14:sldId id="5186"/>
            <p14:sldId id="5187"/>
            <p14:sldId id="5189"/>
            <p14:sldId id="5191"/>
            <p14:sldId id="5190"/>
            <p14:sldId id="5192"/>
            <p14:sldId id="5150"/>
            <p14:sldId id="5193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retary" initials="S" lastIdx="3" clrIdx="0">
    <p:extLst>
      <p:ext uri="{19B8F6BF-5375-455C-9EA6-DF929625EA0E}">
        <p15:presenceInfo xmlns:p15="http://schemas.microsoft.com/office/powerpoint/2012/main" userId="Secreta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D28"/>
    <a:srgbClr val="FEF9CD"/>
    <a:srgbClr val="75724C"/>
    <a:srgbClr val="0C1B06"/>
    <a:srgbClr val="4A4B5F"/>
    <a:srgbClr val="FFFFFF"/>
    <a:srgbClr val="FCED38"/>
    <a:srgbClr val="9B9FA2"/>
    <a:srgbClr val="B4B5B9"/>
    <a:srgbClr val="88E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0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C861-C369-4427-BD27-45DD62B46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CD281-E10B-471C-9A9C-4B0DAB84C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24B9-D28B-45EB-B76D-32E6CC7D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34E9-20AE-408D-8994-9CFA599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CAF31-5626-4E0D-A50D-9356A70F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6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B4C7-93FE-44FC-B40D-E8F2DE68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0A99B-0AE5-4C50-8564-736DA7716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29793-5937-4771-90D1-6F92F46E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B64B-0EA5-489E-B3FF-335A4E61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53DE-D79D-46FE-8E5D-0F5D3F71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5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9B035-DD23-4A84-9CA4-0F290FEDC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CA509-CBAC-4349-9C91-E4336C694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5DB7B-E75F-4367-A543-1AA1ACA4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8DE9-DCC9-4C99-95B5-6074193C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779CB-95C9-435F-99D7-DA141E5C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8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9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08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4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18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21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53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8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3678-E486-4AEB-B7C9-512A7952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2AAF-2DBC-4A49-9D0B-D17948A90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01B3A-2AB0-45FB-A2AD-C74F1155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EB0AD-7FF9-45A5-A963-35AA60C4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6E337-E444-404B-A738-02CAE191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3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21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2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0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9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A23DE8F-260F-4F63-A020-971C44CC38E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3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30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68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0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9AC7-0AD7-48A1-BAC7-2BE7CF6A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9283A-5FA9-4595-8758-A27939483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AB2C-2117-4C57-BF22-16E7AF8E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60D2F-6D3C-4BF4-A9D6-4AF1E253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FE5FD-74B0-415A-AFD5-FAC8EE60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2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51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4/24/2024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80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0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DF0B-B3B3-46C1-A73C-2D296A31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F912C-8443-4999-9552-2F54A5ED7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FAC82-B8B3-438D-82A9-D0C5CFCB5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991D-7B70-46F7-9142-0A861174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59AF3-2082-4AC4-B0E3-7DF8F847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5CDEA-28F0-48D7-837A-37B68414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3AA8-FD76-4504-8AD9-A0F7A387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C507D-EF47-4ABB-B6FC-87E224A09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53D9A-2987-45A6-A78B-2127458AA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D6394-62E8-4E60-AFBD-D74385C0B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AC5B2-BD89-4A0C-B0FF-62ED9E038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FA678-7D6C-4D39-B273-FC62094A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2B327-4ECF-41E0-81A6-B0DC3D05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DF1C5-C453-4FEB-9302-88C28DCE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1866-C2CB-4B4B-B1FD-B50F111E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71A66-D95C-47FA-AB3C-9AC501DD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08D9B-3597-414F-BBDC-263D861B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AC2D8-7CE2-4A2A-A7FB-FD3FBDAB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070DB-256B-4C46-8470-18505E01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33FAD-65DF-475C-ADFD-E36F3D29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EEEDF-9F97-4B12-B144-D8F4E025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6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00E7-20C8-46B0-95CF-C234CCF2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CCBFE-258D-4E44-A85B-C495C41DA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98BFD-B9C6-422B-9D53-47A47169A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97288-0519-42BF-821A-871CC186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F8049-96E6-45C8-B3F6-EBD52807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3D216-B233-4572-B71F-1B8BAB42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2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0D97-EDF9-4C94-B2E9-D6259E02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ED20D-E90C-4F1E-B482-62C9F924C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F8C29-535E-4AC2-8ACA-5A4061A64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C2406-1C50-4928-94B1-F9C3AA7F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DCA4F-C2BF-4A85-942E-ED42D961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CDC4B-6EFD-4FC3-91A0-1F8A7CB8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8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C4195-1ECF-4F39-9018-FB75B67B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916C7-FC3C-4E1E-8D67-5763BF24A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A699C-02E4-4AE9-A5C8-A9F975536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FA15-01B6-4904-9A9D-7FF5D5462A3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D7C33-BE25-4B28-9436-F3AD3B1A7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68F70-87CC-4128-81EC-5EE5174C6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F4925-3843-4EFB-AB7F-788460AC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9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A7461-E44F-4FF1-B998-DA6D084E50F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1214-40A6-4927-BDDA-073979749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80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music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urgreentable.blogspot.com/2012/05/pass-peace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505413@N00/5628495864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2264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505413@N00/5628495864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ndway.org/2020/04/12/my-lord-and-my-god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black-background-1939128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black-background-1939128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black-background-1939128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liimagesquotes.blogspot.com/2016/04/happy-mothers-day-2016-messages-for-pinterest-mothers-day-messages-in-english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lutheranlibertyville.org/first-communion-clas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9EEAC2-2847-47AC-A118-313DA3A09EC5}"/>
              </a:ext>
            </a:extLst>
          </p:cNvPr>
          <p:cNvSpPr txBox="1"/>
          <p:nvPr/>
        </p:nvSpPr>
        <p:spPr>
          <a:xfrm>
            <a:off x="426841" y="458956"/>
            <a:ext cx="5669159" cy="5940088"/>
          </a:xfrm>
          <a:prstGeom prst="rect">
            <a:avLst/>
          </a:prstGeom>
          <a:solidFill>
            <a:srgbClr val="4A4B5F">
              <a:alpha val="42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8000" b="1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</a:rPr>
              <a:t>WELCOME!</a:t>
            </a:r>
          </a:p>
          <a:p>
            <a:pPr algn="ctr" defTabSz="457200">
              <a:defRPr/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</a:rPr>
              <a:t>May 5</a:t>
            </a:r>
            <a:r>
              <a:rPr lang="en-US" sz="6000" b="1" baseline="300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</a:rPr>
              <a:t>th</a:t>
            </a:r>
            <a:endParaRPr lang="en-US" sz="6000" b="1" dirty="0">
              <a:ln>
                <a:solidFill>
                  <a:prstClr val="black"/>
                </a:solidFill>
              </a:ln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algn="ctr" defTabSz="457200">
              <a:defRPr/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</a:rPr>
              <a:t>Sixth Sunday </a:t>
            </a:r>
          </a:p>
          <a:p>
            <a:pPr algn="ctr" defTabSz="457200">
              <a:defRPr/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</a:rPr>
              <a:t>of Easter</a:t>
            </a:r>
          </a:p>
          <a:p>
            <a:pPr algn="ctr" defTabSz="457200">
              <a:defRPr/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</a:rPr>
              <a:t>&amp; Communion Sunday</a:t>
            </a:r>
          </a:p>
        </p:txBody>
      </p:sp>
    </p:spTree>
    <p:extLst>
      <p:ext uri="{BB962C8B-B14F-4D97-AF65-F5344CB8AC3E}">
        <p14:creationId xmlns:p14="http://schemas.microsoft.com/office/powerpoint/2010/main" val="54467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B05211-8798-419F-893E-9C41A9A7AC80}"/>
              </a:ext>
            </a:extLst>
          </p:cNvPr>
          <p:cNvSpPr txBox="1"/>
          <p:nvPr/>
        </p:nvSpPr>
        <p:spPr>
          <a:xfrm>
            <a:off x="435429" y="2372577"/>
            <a:ext cx="1132114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Pantry is open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Tues. &amp; Thurs.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10-Noon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March served 120 Families,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269 adults, 120 children, (389 total)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2E384-0610-414D-B8C4-F6F10D6E54CC}"/>
              </a:ext>
            </a:extLst>
          </p:cNvPr>
          <p:cNvSpPr txBox="1"/>
          <p:nvPr/>
        </p:nvSpPr>
        <p:spPr>
          <a:xfrm>
            <a:off x="1105570" y="202185"/>
            <a:ext cx="9980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PANTRY 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 IN NEED OF DONATIONS.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411EF-726B-4244-8C5F-1DF7CD37A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3189874"/>
            <a:ext cx="3851603" cy="156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FB4089-DFF9-4C15-9CF1-97843FAF2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84" y="1673278"/>
            <a:ext cx="2651971" cy="33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7A714E7-7078-4FDD-A31B-1C7F0AFC0B23}"/>
              </a:ext>
            </a:extLst>
          </p:cNvPr>
          <p:cNvSpPr txBox="1"/>
          <p:nvPr/>
        </p:nvSpPr>
        <p:spPr>
          <a:xfrm>
            <a:off x="1728787" y="604809"/>
            <a:ext cx="8734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540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BIRTHDAY BANK</a:t>
            </a:r>
            <a:endParaRPr kumimoji="0" lang="en-US" sz="6000" b="1" i="0" u="none" strike="noStrike" kern="1200" cap="none" spc="0" normalizeH="0" baseline="0" noProof="0" dirty="0">
              <a:ln w="2540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CC9274-D9D4-4E36-A665-27459707FD89}"/>
              </a:ext>
            </a:extLst>
          </p:cNvPr>
          <p:cNvSpPr/>
          <p:nvPr/>
        </p:nvSpPr>
        <p:spPr>
          <a:xfrm rot="19968877">
            <a:off x="-164125" y="2660639"/>
            <a:ext cx="37858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Happy Birthday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2C6FD-0549-458F-BA7A-5FAC4AA5F872}"/>
              </a:ext>
            </a:extLst>
          </p:cNvPr>
          <p:cNvSpPr/>
          <p:nvPr/>
        </p:nvSpPr>
        <p:spPr>
          <a:xfrm rot="1658089">
            <a:off x="8277181" y="2652126"/>
            <a:ext cx="37858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God richly Bless You!</a:t>
            </a:r>
          </a:p>
        </p:txBody>
      </p:sp>
      <p:pic>
        <p:nvPicPr>
          <p:cNvPr id="4" name="Picture 3" descr="A cupcake with a candle on top&#10;&#10;Description automatically generated">
            <a:extLst>
              <a:ext uri="{FF2B5EF4-FFF2-40B4-BE49-F238E27FC236}">
                <a16:creationId xmlns:a16="http://schemas.microsoft.com/office/drawing/2014/main" id="{3BB6E2A2-3154-EB49-57A1-02EC8C7B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46" y="2045570"/>
            <a:ext cx="4207621" cy="420762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3767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CF54B1-E9D8-4A1C-A0BE-8384072E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164" y="1083439"/>
            <a:ext cx="7857671" cy="286232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*CALL TO WORSHIP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Led by Adri </a:t>
            </a:r>
            <a:r>
              <a:rPr lang="en-US" altLang="en-US" sz="6000" b="1" dirty="0" err="1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Lieb</a:t>
            </a:r>
            <a:endParaRPr lang="en-US" altLang="en-US" sz="6000" b="1" dirty="0">
              <a:ln>
                <a:solidFill>
                  <a:prstClr val="black"/>
                </a:solidFill>
              </a:ln>
              <a:solidFill>
                <a:srgbClr val="FCED38"/>
              </a:solidFill>
              <a:latin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*Please stand.</a:t>
            </a:r>
          </a:p>
        </p:txBody>
      </p:sp>
    </p:spTree>
    <p:extLst>
      <p:ext uri="{BB962C8B-B14F-4D97-AF65-F5344CB8AC3E}">
        <p14:creationId xmlns:p14="http://schemas.microsoft.com/office/powerpoint/2010/main" val="285321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4052DD-7BFC-4EA9-8105-A174A48D2A29}"/>
              </a:ext>
            </a:extLst>
          </p:cNvPr>
          <p:cNvSpPr txBox="1"/>
          <p:nvPr/>
        </p:nvSpPr>
        <p:spPr>
          <a:xfrm>
            <a:off x="712381" y="1120676"/>
            <a:ext cx="1076723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L: 	Beloved, we are called to love one another, 	because love is from God.</a:t>
            </a:r>
          </a:p>
          <a:p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P: God’s love is poured in us from our birth.</a:t>
            </a:r>
          </a:p>
          <a:p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00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4052DD-7BFC-4EA9-8105-A174A48D2A29}"/>
              </a:ext>
            </a:extLst>
          </p:cNvPr>
          <p:cNvSpPr txBox="1"/>
          <p:nvPr/>
        </p:nvSpPr>
        <p:spPr>
          <a:xfrm>
            <a:off x="712381" y="775095"/>
            <a:ext cx="1076723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L: 	We are called to extend the love of God </a:t>
            </a:r>
          </a:p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	to all people.</a:t>
            </a:r>
          </a:p>
          <a:p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P: God’s loved is taught to us through the witness of God’s faithful people.</a:t>
            </a:r>
          </a:p>
        </p:txBody>
      </p:sp>
    </p:spTree>
    <p:extLst>
      <p:ext uri="{BB962C8B-B14F-4D97-AF65-F5344CB8AC3E}">
        <p14:creationId xmlns:p14="http://schemas.microsoft.com/office/powerpoint/2010/main" val="196080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4052DD-7BFC-4EA9-8105-A174A48D2A29}"/>
              </a:ext>
            </a:extLst>
          </p:cNvPr>
          <p:cNvSpPr txBox="1"/>
          <p:nvPr/>
        </p:nvSpPr>
        <p:spPr>
          <a:xfrm>
            <a:off x="712381" y="1115337"/>
            <a:ext cx="1076723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L: 	We are called to proclaim God’s love </a:t>
            </a:r>
          </a:p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	in all that we say and do.</a:t>
            </a:r>
          </a:p>
          <a:p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All: In all creation, in all our relationships, may God’s love be made known. Amen. </a:t>
            </a:r>
          </a:p>
        </p:txBody>
      </p:sp>
    </p:spTree>
    <p:extLst>
      <p:ext uri="{BB962C8B-B14F-4D97-AF65-F5344CB8AC3E}">
        <p14:creationId xmlns:p14="http://schemas.microsoft.com/office/powerpoint/2010/main" val="744992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BE51C3-862A-4ABB-B506-C18E9B7BAE9A}"/>
              </a:ext>
            </a:extLst>
          </p:cNvPr>
          <p:cNvSpPr txBox="1"/>
          <p:nvPr/>
        </p:nvSpPr>
        <p:spPr>
          <a:xfrm>
            <a:off x="2377807" y="751344"/>
            <a:ext cx="74363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*HYMN OF PRAISE: </a:t>
            </a: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5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“Come, Christians, Join to Sing”</a:t>
            </a: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5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UMH #158 </a:t>
            </a: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5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*Please Stand</a:t>
            </a:r>
          </a:p>
        </p:txBody>
      </p:sp>
    </p:spTree>
    <p:extLst>
      <p:ext uri="{BB962C8B-B14F-4D97-AF65-F5344CB8AC3E}">
        <p14:creationId xmlns:p14="http://schemas.microsoft.com/office/powerpoint/2010/main" val="405068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95707B-5C7C-4F28-ABD9-01E4BE87B24F}"/>
              </a:ext>
            </a:extLst>
          </p:cNvPr>
          <p:cNvSpPr txBox="1"/>
          <p:nvPr/>
        </p:nvSpPr>
        <p:spPr>
          <a:xfrm>
            <a:off x="1857596" y="764937"/>
            <a:ext cx="8476807" cy="532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Come, Christians, join to sing: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Alleluia! Amen!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praise to Christ our King: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Alleluia! Amen!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all, with heart and voice,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his throne rejoice;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praise is his gracious choice.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Alleluia! Amen!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7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95707B-5C7C-4F28-ABD9-01E4BE87B24F}"/>
              </a:ext>
            </a:extLst>
          </p:cNvPr>
          <p:cNvSpPr txBox="1"/>
          <p:nvPr/>
        </p:nvSpPr>
        <p:spPr>
          <a:xfrm>
            <a:off x="1857596" y="764937"/>
            <a:ext cx="8476807" cy="532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Come, lift your hearts on high: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Alleluia! Amen!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praises fill the sky: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Alleluia! Amen!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our guide and friend;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us he’ll condescend;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love shall never end: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Alleluia! Amen!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64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95707B-5C7C-4F28-ABD9-01E4BE87B24F}"/>
              </a:ext>
            </a:extLst>
          </p:cNvPr>
          <p:cNvSpPr txBox="1"/>
          <p:nvPr/>
        </p:nvSpPr>
        <p:spPr>
          <a:xfrm>
            <a:off x="1857596" y="764937"/>
            <a:ext cx="8476807" cy="532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Praise yet the Lord again: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Alleluia! Amen!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shall not end the strain: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Alleluia! Amen!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heaven’s blissful shore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goodness we’ll adore,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singing forevermore: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Alleluia! Amen!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9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30054-1AD5-2B83-875B-CBAEFB44A48E}"/>
              </a:ext>
            </a:extLst>
          </p:cNvPr>
          <p:cNvSpPr txBox="1"/>
          <p:nvPr/>
        </p:nvSpPr>
        <p:spPr>
          <a:xfrm>
            <a:off x="2412208" y="158620"/>
            <a:ext cx="6330574" cy="1577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E17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Prelude and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E17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Ringing of the Church Bell</a:t>
            </a:r>
            <a:endParaRPr kumimoji="0" lang="en-US" sz="4600" b="1" i="0" u="none" strike="noStrike" kern="1200" cap="none" spc="0" normalizeH="0" baseline="0" noProof="0" dirty="0">
              <a:ln w="25400">
                <a:solidFill>
                  <a:srgbClr val="342451"/>
                </a:solidFill>
              </a:ln>
              <a:solidFill>
                <a:srgbClr val="2E17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AC085B-0291-E415-DC23-E2AE236C5E57}"/>
              </a:ext>
            </a:extLst>
          </p:cNvPr>
          <p:cNvSpPr txBox="1"/>
          <p:nvPr/>
        </p:nvSpPr>
        <p:spPr>
          <a:xfrm>
            <a:off x="2993571" y="1120359"/>
            <a:ext cx="6204857" cy="101566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Pass the Peace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6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98F785-FBAB-4B1B-B73B-386515B486C2}"/>
              </a:ext>
            </a:extLst>
          </p:cNvPr>
          <p:cNvSpPr txBox="1"/>
          <p:nvPr/>
        </p:nvSpPr>
        <p:spPr>
          <a:xfrm>
            <a:off x="275560" y="544927"/>
            <a:ext cx="1164087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*AFFIRMATION OF FAITH</a:t>
            </a:r>
          </a:p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(In Unison)</a:t>
            </a:r>
          </a:p>
          <a:p>
            <a:pPr algn="ctr">
              <a:spcBef>
                <a:spcPts val="600"/>
              </a:spcBef>
            </a:pP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 STATEMENT OF FAITH</a:t>
            </a:r>
          </a:p>
          <a:p>
            <a:pPr algn="ctr">
              <a:spcBef>
                <a:spcPts val="600"/>
              </a:spcBef>
            </a:pP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OF THE UNITED CHURCH OF CANADA </a:t>
            </a:r>
          </a:p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UMH #883</a:t>
            </a: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Led by Adri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Lieb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*Please Stand</a:t>
            </a:r>
            <a:endParaRPr lang="en-US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3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EF2302-0588-4506-BD73-41C8C2B8BE3B}"/>
              </a:ext>
            </a:extLst>
          </p:cNvPr>
          <p:cNvSpPr txBox="1"/>
          <p:nvPr/>
        </p:nvSpPr>
        <p:spPr>
          <a:xfrm>
            <a:off x="3437862" y="305068"/>
            <a:ext cx="840680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are not alone,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live in God's world.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believe in God: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 has created and is creating,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 has come in Jesus,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Word made flesh,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reconcile and make new,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 works in us and others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the Spirit.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trust in God. </a:t>
            </a:r>
          </a:p>
        </p:txBody>
      </p:sp>
    </p:spTree>
    <p:extLst>
      <p:ext uri="{BB962C8B-B14F-4D97-AF65-F5344CB8AC3E}">
        <p14:creationId xmlns:p14="http://schemas.microsoft.com/office/powerpoint/2010/main" val="1939874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EF2302-0588-4506-BD73-41C8C2B8BE3B}"/>
              </a:ext>
            </a:extLst>
          </p:cNvPr>
          <p:cNvSpPr txBox="1"/>
          <p:nvPr/>
        </p:nvSpPr>
        <p:spPr>
          <a:xfrm>
            <a:off x="3607981" y="625134"/>
            <a:ext cx="83642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are called to be the church: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celebrate God's presence,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love and serve others,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seek justice and resist evil,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proclaim Jesus,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crucified and risen,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judge and our hope.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98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EF2302-0588-4506-BD73-41C8C2B8BE3B}"/>
              </a:ext>
            </a:extLst>
          </p:cNvPr>
          <p:cNvSpPr txBox="1"/>
          <p:nvPr/>
        </p:nvSpPr>
        <p:spPr>
          <a:xfrm>
            <a:off x="4692504" y="593236"/>
            <a:ext cx="60357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life, </a:t>
            </a:r>
          </a:p>
          <a:p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death, </a:t>
            </a:r>
          </a:p>
          <a:p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life beyond death, </a:t>
            </a:r>
          </a:p>
          <a:p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God is with us. </a:t>
            </a:r>
          </a:p>
          <a:p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are not alone. </a:t>
            </a:r>
          </a:p>
          <a:p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Thanks be to God. </a:t>
            </a:r>
          </a:p>
          <a:p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Amen.</a:t>
            </a:r>
            <a:endParaRPr 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92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D0F73-EB29-9DCD-2985-4A3760BFA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30468-1324-B2F1-B5F8-7E43F07C0A2E}"/>
              </a:ext>
            </a:extLst>
          </p:cNvPr>
          <p:cNvSpPr txBox="1"/>
          <p:nvPr/>
        </p:nvSpPr>
        <p:spPr>
          <a:xfrm>
            <a:off x="593256" y="2275670"/>
            <a:ext cx="4169703" cy="193899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PLEASE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BE SEATED</a:t>
            </a:r>
            <a:endParaRPr kumimoji="0" lang="en-US" sz="6000" b="0" i="0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924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32D5EA-AF56-4898-8E30-F7F5128F36E8}"/>
              </a:ext>
            </a:extLst>
          </p:cNvPr>
          <p:cNvSpPr txBox="1"/>
          <p:nvPr/>
        </p:nvSpPr>
        <p:spPr>
          <a:xfrm>
            <a:off x="2161178" y="4088011"/>
            <a:ext cx="7869644" cy="1769715"/>
          </a:xfrm>
          <a:prstGeom prst="rect">
            <a:avLst/>
          </a:prstGeom>
          <a:solidFill>
            <a:srgbClr val="2A3D28">
              <a:alpha val="50196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</a:pPr>
            <a:r>
              <a:rPr lang="en-US" sz="6000" dirty="0">
                <a:solidFill>
                  <a:schemeClr val="bg1"/>
                </a:solidFill>
                <a:latin typeface="Monotype Corsiva" panose="03010101010201010101" pitchFamily="66" charset="0"/>
              </a:rPr>
              <a:t>Anthem ~ </a:t>
            </a:r>
            <a:r>
              <a:rPr lang="en-US" sz="60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Chancel Choir</a:t>
            </a:r>
          </a:p>
          <a:p>
            <a:pPr marL="0" marR="0" algn="ctr">
              <a:spcBef>
                <a:spcPts val="600"/>
              </a:spcBef>
            </a:pPr>
            <a:endParaRPr lang="en-US" sz="44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84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9B2883-6880-72A9-40AB-54396176CCFC}"/>
              </a:ext>
            </a:extLst>
          </p:cNvPr>
          <p:cNvSpPr txBox="1"/>
          <p:nvPr/>
        </p:nvSpPr>
        <p:spPr>
          <a:xfrm>
            <a:off x="5399909" y="835977"/>
            <a:ext cx="6169453" cy="193899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5400">
                  <a:solidFill>
                    <a:srgbClr val="34245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lbertus Extra Bold" panose="020E0802040304020204" pitchFamily="34" charset="0"/>
                <a:ea typeface="+mn-ea"/>
                <a:cs typeface="Times New Roman" panose="02020603050405020304" pitchFamily="18" charset="0"/>
              </a:rPr>
              <a:t>OFFERING INVITATION</a:t>
            </a:r>
          </a:p>
        </p:txBody>
      </p:sp>
    </p:spTree>
    <p:extLst>
      <p:ext uri="{BB962C8B-B14F-4D97-AF65-F5344CB8AC3E}">
        <p14:creationId xmlns:p14="http://schemas.microsoft.com/office/powerpoint/2010/main" val="293484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C21044-0832-4A02-8BC0-40104B5472C9}"/>
              </a:ext>
            </a:extLst>
          </p:cNvPr>
          <p:cNvSpPr txBox="1"/>
          <p:nvPr/>
        </p:nvSpPr>
        <p:spPr>
          <a:xfrm>
            <a:off x="952500" y="2190894"/>
            <a:ext cx="10287000" cy="397031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Praise God, from whom all blessings flow;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praise him, all creatures here below;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praise him above, ye heavenly host;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praise Father, Son, and Holy Ghost.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Amen.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1621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C7A55-5AA1-4C04-A7BF-B7C41FDCBC1F}"/>
              </a:ext>
            </a:extLst>
          </p:cNvPr>
          <p:cNvSpPr txBox="1"/>
          <p:nvPr/>
        </p:nvSpPr>
        <p:spPr>
          <a:xfrm>
            <a:off x="3048838" y="696788"/>
            <a:ext cx="6094324" cy="153888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54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*DOXOLOGY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*Please stand if able.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008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D0F73-EB29-9DCD-2985-4A3760BFA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30468-1324-B2F1-B5F8-7E43F07C0A2E}"/>
              </a:ext>
            </a:extLst>
          </p:cNvPr>
          <p:cNvSpPr txBox="1"/>
          <p:nvPr/>
        </p:nvSpPr>
        <p:spPr>
          <a:xfrm>
            <a:off x="593256" y="2275670"/>
            <a:ext cx="4169703" cy="193899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PLEASE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BE SEATED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85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C493BF-CCFF-4DD3-BC28-A275682D1F9B}"/>
              </a:ext>
            </a:extLst>
          </p:cNvPr>
          <p:cNvSpPr txBox="1"/>
          <p:nvPr/>
        </p:nvSpPr>
        <p:spPr>
          <a:xfrm>
            <a:off x="788568" y="3724920"/>
            <a:ext cx="1061486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500" cap="none" spc="0" normalizeH="0" baseline="0" noProof="0" dirty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Announcements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500" cap="none" spc="0" normalizeH="0" baseline="0" noProof="0" dirty="0">
              <a:ln w="19050"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500" cap="none" spc="0" normalizeH="0" baseline="0" noProof="0" dirty="0">
              <a:ln w="19050"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500" cap="none" spc="0" normalizeH="0" baseline="0" noProof="0" dirty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Printed Announcements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500" cap="none" spc="0" normalizeH="0" baseline="0" noProof="0" dirty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are in your bulletins.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088DAB-7E07-4D44-AFE6-F93BE6B7A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26360"/>
            <a:ext cx="4487107" cy="24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16E112-5EAB-46A2-9DA5-3125A148A1D7}"/>
              </a:ext>
            </a:extLst>
          </p:cNvPr>
          <p:cNvSpPr txBox="1"/>
          <p:nvPr/>
        </p:nvSpPr>
        <p:spPr>
          <a:xfrm>
            <a:off x="425301" y="920621"/>
            <a:ext cx="745738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OFFERTORY PRAYER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(In Unison)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n>
                <a:solidFill>
                  <a:prstClr val="black"/>
                </a:solidFill>
              </a:ln>
              <a:solidFill>
                <a:srgbClr val="FCED38"/>
              </a:solidFill>
              <a:latin typeface="Segoe UI" panose="020B0502040204020203" pitchFamily="34" charset="0"/>
            </a:endParaRPr>
          </a:p>
          <a:p>
            <a:pPr algn="ctr" defTabSz="457200">
              <a:defRPr/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Led by </a:t>
            </a:r>
          </a:p>
          <a:p>
            <a:pPr algn="ctr" defTabSz="457200">
              <a:defRPr/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Reverend </a:t>
            </a:r>
          </a:p>
          <a:p>
            <a:pPr algn="ctr" defTabSz="457200">
              <a:defRPr/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Robert Wecht</a:t>
            </a:r>
          </a:p>
        </p:txBody>
      </p:sp>
    </p:spTree>
    <p:extLst>
      <p:ext uri="{BB962C8B-B14F-4D97-AF65-F5344CB8AC3E}">
        <p14:creationId xmlns:p14="http://schemas.microsoft.com/office/powerpoint/2010/main" val="233704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80B4-E9A1-4CCA-99F7-8D07939321D3}"/>
              </a:ext>
            </a:extLst>
          </p:cNvPr>
          <p:cNvSpPr txBox="1"/>
          <p:nvPr/>
        </p:nvSpPr>
        <p:spPr>
          <a:xfrm>
            <a:off x="875414" y="797510"/>
            <a:ext cx="1044117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All: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Dear God,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difficult it must have been for the disciples, having again spent time with the Risen Christ, to be confronted with his upcoming return to God.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They wanted to keep him near them forever, but he was called back home to his Father.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41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80B4-E9A1-4CCA-99F7-8D07939321D3}"/>
              </a:ext>
            </a:extLst>
          </p:cNvPr>
          <p:cNvSpPr txBox="1"/>
          <p:nvPr/>
        </p:nvSpPr>
        <p:spPr>
          <a:xfrm>
            <a:off x="875414" y="1136064"/>
            <a:ext cx="1044117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All: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 understood their fears and their concerns and offered to them a sense of what they must do.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They must truly love each other as God has truly loved each one of them.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 we do any less? </a:t>
            </a:r>
          </a:p>
        </p:txBody>
      </p:sp>
    </p:spTree>
    <p:extLst>
      <p:ext uri="{BB962C8B-B14F-4D97-AF65-F5344CB8AC3E}">
        <p14:creationId xmlns:p14="http://schemas.microsoft.com/office/powerpoint/2010/main" val="2169026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80B4-E9A1-4CCA-99F7-8D07939321D3}"/>
              </a:ext>
            </a:extLst>
          </p:cNvPr>
          <p:cNvSpPr txBox="1"/>
          <p:nvPr/>
        </p:nvSpPr>
        <p:spPr>
          <a:xfrm>
            <a:off x="875414" y="797510"/>
            <a:ext cx="10441171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All: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are called to love each one here,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the kind of love that Christ displayed, patient, respectful, strong.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world would have us believe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love is that emotion which is manipulative;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love in order to get what we want.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65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80B4-E9A1-4CCA-99F7-8D07939321D3}"/>
              </a:ext>
            </a:extLst>
          </p:cNvPr>
          <p:cNvSpPr txBox="1"/>
          <p:nvPr/>
        </p:nvSpPr>
        <p:spPr>
          <a:xfrm>
            <a:off x="875414" y="1136064"/>
            <a:ext cx="1044117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All: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sad it is!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are called to a higher understanding. Love must take the form of service and compassion, of hope and proclamation,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patient waiting and urgent striving for the good of all people.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9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280B4-E9A1-4CCA-99F7-8D07939321D3}"/>
              </a:ext>
            </a:extLst>
          </p:cNvPr>
          <p:cNvSpPr txBox="1"/>
          <p:nvPr/>
        </p:nvSpPr>
        <p:spPr>
          <a:xfrm>
            <a:off x="875414" y="1136064"/>
            <a:ext cx="1044117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All: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Open our hearts today, Lord,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imprint your message of love upon them, that all we say and do is done in your name and for the sake of your people and your world.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Amen.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3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9B2883-6880-72A9-40AB-54396176CCFC}"/>
              </a:ext>
            </a:extLst>
          </p:cNvPr>
          <p:cNvSpPr txBox="1"/>
          <p:nvPr/>
        </p:nvSpPr>
        <p:spPr>
          <a:xfrm>
            <a:off x="5399909" y="835977"/>
            <a:ext cx="6169453" cy="193899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5400">
                  <a:solidFill>
                    <a:srgbClr val="34245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lbertus Extra Bold" panose="020E0802040304020204" pitchFamily="34" charset="0"/>
                <a:ea typeface="+mn-ea"/>
                <a:cs typeface="Times New Roman" panose="02020603050405020304" pitchFamily="18" charset="0"/>
              </a:rPr>
              <a:t>JOYS &amp; CONCERNS</a:t>
            </a:r>
          </a:p>
        </p:txBody>
      </p:sp>
    </p:spTree>
    <p:extLst>
      <p:ext uri="{BB962C8B-B14F-4D97-AF65-F5344CB8AC3E}">
        <p14:creationId xmlns:p14="http://schemas.microsoft.com/office/powerpoint/2010/main" val="2232033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24138-9553-4BDF-ADDE-7F597C64107A}"/>
              </a:ext>
            </a:extLst>
          </p:cNvPr>
          <p:cNvSpPr txBox="1"/>
          <p:nvPr/>
        </p:nvSpPr>
        <p:spPr>
          <a:xfrm>
            <a:off x="0" y="3188994"/>
            <a:ext cx="44397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PASTORAL PRAYER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4215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BE51C3-862A-4ABB-B506-C18E9B7BAE9A}"/>
              </a:ext>
            </a:extLst>
          </p:cNvPr>
          <p:cNvSpPr txBox="1"/>
          <p:nvPr/>
        </p:nvSpPr>
        <p:spPr>
          <a:xfrm>
            <a:off x="0" y="874454"/>
            <a:ext cx="7436386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+mn-cs"/>
              </a:rPr>
              <a:t>*HYMN: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“God of the Sparrow God of the Whale” UMH #122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Please Stand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7FA31-FD66-40E8-83E4-34F396E9F57F}"/>
              </a:ext>
            </a:extLst>
          </p:cNvPr>
          <p:cNvSpPr txBox="1"/>
          <p:nvPr/>
        </p:nvSpPr>
        <p:spPr>
          <a:xfrm>
            <a:off x="642726" y="5983545"/>
            <a:ext cx="6150934" cy="37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Words: Jaroslav J. Vajda, 1983 Music: Carl F. Schalk</a:t>
            </a:r>
            <a:endParaRPr lang="en-US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0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783D7C-4C41-488D-A165-83BD11157516}"/>
              </a:ext>
            </a:extLst>
          </p:cNvPr>
          <p:cNvSpPr txBox="1"/>
          <p:nvPr/>
        </p:nvSpPr>
        <p:spPr>
          <a:xfrm>
            <a:off x="337582" y="1094258"/>
            <a:ext cx="6265235" cy="466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sparrow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whale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whirling stars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creature say Awe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creature say Praise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3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43B1BE-4420-4EEE-B927-90336A8A191E}"/>
              </a:ext>
            </a:extLst>
          </p:cNvPr>
          <p:cNvSpPr txBox="1"/>
          <p:nvPr/>
        </p:nvSpPr>
        <p:spPr>
          <a:xfrm>
            <a:off x="1618858" y="1236079"/>
            <a:ext cx="8954284" cy="286232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Today’s Speaker: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Reverend Robert Wecht,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latin typeface="Segoe UI" panose="020B0502040204020203" pitchFamily="34" charset="0"/>
              </a:rPr>
              <a:t>Retired Elder</a:t>
            </a:r>
          </a:p>
        </p:txBody>
      </p:sp>
    </p:spTree>
    <p:extLst>
      <p:ext uri="{BB962C8B-B14F-4D97-AF65-F5344CB8AC3E}">
        <p14:creationId xmlns:p14="http://schemas.microsoft.com/office/powerpoint/2010/main" val="766644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87A0A8-D456-43E7-A0E0-43780E038D85}"/>
              </a:ext>
            </a:extLst>
          </p:cNvPr>
          <p:cNvSpPr txBox="1"/>
          <p:nvPr/>
        </p:nvSpPr>
        <p:spPr>
          <a:xfrm>
            <a:off x="295054" y="1094258"/>
            <a:ext cx="6456620" cy="466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earthquake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storm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trumpet blast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creature cry Woe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creature cry Save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64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E97DF-7577-4523-950E-02799134C0AE}"/>
              </a:ext>
            </a:extLst>
          </p:cNvPr>
          <p:cNvSpPr txBox="1"/>
          <p:nvPr/>
        </p:nvSpPr>
        <p:spPr>
          <a:xfrm>
            <a:off x="528969" y="1094258"/>
            <a:ext cx="6097772" cy="466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rainbow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cross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empty grave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creature say Grace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creature say Thanks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5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B57DF-C176-499C-9A6F-F9C2CFCD6943}"/>
              </a:ext>
            </a:extLst>
          </p:cNvPr>
          <p:cNvSpPr txBox="1"/>
          <p:nvPr/>
        </p:nvSpPr>
        <p:spPr>
          <a:xfrm>
            <a:off x="571500" y="1094258"/>
            <a:ext cx="6097772" cy="466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hungry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sick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prodigal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creature say Care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creature say Life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06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288554-344D-46D0-808D-DC4DACF48157}"/>
              </a:ext>
            </a:extLst>
          </p:cNvPr>
          <p:cNvSpPr txBox="1"/>
          <p:nvPr/>
        </p:nvSpPr>
        <p:spPr>
          <a:xfrm>
            <a:off x="316318" y="764937"/>
            <a:ext cx="6097772" cy="532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neighbor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foe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pruning hook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creature say Love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creature say Peace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34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EB35F-7080-4DF6-9D70-709162F6D1D3}"/>
              </a:ext>
            </a:extLst>
          </p:cNvPr>
          <p:cNvSpPr txBox="1"/>
          <p:nvPr/>
        </p:nvSpPr>
        <p:spPr>
          <a:xfrm>
            <a:off x="486440" y="1094258"/>
            <a:ext cx="6097772" cy="466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ages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near at hand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the loving heart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your children say Joy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your children say Home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80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1C17C-7982-0D6D-7337-419523880617}"/>
              </a:ext>
            </a:extLst>
          </p:cNvPr>
          <p:cNvSpPr txBox="1"/>
          <p:nvPr/>
        </p:nvSpPr>
        <p:spPr>
          <a:xfrm>
            <a:off x="2906917" y="1589285"/>
            <a:ext cx="6378165" cy="2277547"/>
          </a:xfrm>
          <a:prstGeom prst="rect">
            <a:avLst/>
          </a:prstGeom>
          <a:solidFill>
            <a:srgbClr val="782238">
              <a:alpha val="50196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4572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anose="020E08020403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SCRIPTURE READING: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Albertus Extra Bold" panose="020E0802040304020204" pitchFamily="34" charset="0"/>
                <a:cs typeface="Times New Roman" panose="02020603050405020304" pitchFamily="18" charset="0"/>
              </a:rPr>
              <a:t>John 15:9-17 NIV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us Extra Bold" panose="020E0802040304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anose="020E0802040304020204" pitchFamily="34" charset="0"/>
                <a:ea typeface="+mn-ea"/>
                <a:cs typeface="Times New Roman" panose="02020603050405020304" pitchFamily="18" charset="0"/>
              </a:rPr>
              <a:t>Read by Adri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anose="020E0802040304020204" pitchFamily="34" charset="0"/>
                <a:ea typeface="+mn-ea"/>
                <a:cs typeface="Times New Roman" panose="02020603050405020304" pitchFamily="18" charset="0"/>
              </a:rPr>
              <a:t>Lieb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us Extra Bold" panose="020E0802040304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52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B25EF-8426-4C02-A9E7-5959166661AE}"/>
              </a:ext>
            </a:extLst>
          </p:cNvPr>
          <p:cNvSpPr txBox="1"/>
          <p:nvPr/>
        </p:nvSpPr>
        <p:spPr>
          <a:xfrm>
            <a:off x="630865" y="1228397"/>
            <a:ext cx="109302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4000" b="1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9</a:t>
            </a:r>
            <a:r>
              <a:rPr lang="en-US" sz="4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“As the Father has loved me, so have I loved you. Now remain in my love. </a:t>
            </a:r>
            <a:r>
              <a:rPr lang="en-US" sz="4000" b="1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10</a:t>
            </a:r>
            <a:r>
              <a:rPr lang="en-US" sz="4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If you keep my commands, you will remain in my love, just as I have kept my Father’s commands and remain in his love. </a:t>
            </a:r>
            <a:r>
              <a:rPr lang="en-US" sz="4000" b="1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11</a:t>
            </a:r>
            <a:r>
              <a:rPr lang="en-US" sz="4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I have told you this so that my joy may be in you and that your joy may be complete. </a:t>
            </a:r>
            <a:endParaRPr lang="en-US" sz="4000" b="1" baseline="30000" dirty="0">
              <a:solidFill>
                <a:schemeClr val="bg1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56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B25EF-8426-4C02-A9E7-5959166661AE}"/>
              </a:ext>
            </a:extLst>
          </p:cNvPr>
          <p:cNvSpPr txBox="1"/>
          <p:nvPr/>
        </p:nvSpPr>
        <p:spPr>
          <a:xfrm>
            <a:off x="563525" y="574372"/>
            <a:ext cx="11064949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4000" b="1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12</a:t>
            </a:r>
            <a:r>
              <a:rPr lang="en-US" sz="4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My command is this: Love each other as I have loved you. </a:t>
            </a:r>
            <a:r>
              <a:rPr lang="en-US" sz="4000" b="1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13</a:t>
            </a:r>
            <a:r>
              <a:rPr lang="en-US" sz="4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Greater love has no one than this: to lay down one’s life for one’s friends.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4000" b="1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14</a:t>
            </a:r>
            <a:r>
              <a:rPr lang="en-US" sz="4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You are my friends if you do what I command. </a:t>
            </a:r>
            <a:r>
              <a:rPr lang="en-US" sz="4000" b="1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15</a:t>
            </a:r>
            <a:r>
              <a:rPr lang="en-US" sz="4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I no longer call you servants, because a servant does not know his master’s business. Instead, I have called you friends, for everything that I learned from my Father I have made known to you. </a:t>
            </a:r>
            <a:endParaRPr lang="en-US" sz="4000" b="1" baseline="30000" dirty="0">
              <a:solidFill>
                <a:schemeClr val="bg1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57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B25EF-8426-4C02-A9E7-5959166661AE}"/>
              </a:ext>
            </a:extLst>
          </p:cNvPr>
          <p:cNvSpPr txBox="1"/>
          <p:nvPr/>
        </p:nvSpPr>
        <p:spPr>
          <a:xfrm>
            <a:off x="563525" y="1805478"/>
            <a:ext cx="11064949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4000" b="1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16</a:t>
            </a:r>
            <a:r>
              <a:rPr lang="en-US" sz="4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You did not choose me, but I chose you and appointed you so that you might go and bear fruit—fruit that will last—and so that whatever you ask in my name the Father will give you.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4000" b="1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17</a:t>
            </a:r>
            <a:r>
              <a:rPr lang="en-US" sz="4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This is my command: Love each other.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28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5C9B5-8BDC-0EE6-032F-C1F8BEECA96B}"/>
              </a:ext>
            </a:extLst>
          </p:cNvPr>
          <p:cNvSpPr txBox="1"/>
          <p:nvPr/>
        </p:nvSpPr>
        <p:spPr>
          <a:xfrm>
            <a:off x="2470298" y="304095"/>
            <a:ext cx="7251404" cy="915081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5724C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SERMON: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DFADB-78EC-4ACF-8BBA-36755AA03716}"/>
              </a:ext>
            </a:extLst>
          </p:cNvPr>
          <p:cNvSpPr txBox="1"/>
          <p:nvPr/>
        </p:nvSpPr>
        <p:spPr>
          <a:xfrm>
            <a:off x="4742122" y="4771566"/>
            <a:ext cx="7011894" cy="102343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75724C"/>
                </a:solidFill>
                <a:latin typeface="Arial Rounded MT Bold" panose="020F0704030504030204" pitchFamily="34" charset="0"/>
              </a:rPr>
              <a:t>- Reverend Robert Wecht</a:t>
            </a:r>
          </a:p>
        </p:txBody>
      </p:sp>
    </p:spTree>
    <p:extLst>
      <p:ext uri="{BB962C8B-B14F-4D97-AF65-F5344CB8AC3E}">
        <p14:creationId xmlns:p14="http://schemas.microsoft.com/office/powerpoint/2010/main" val="24872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4000"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7B5AC8-1E3D-89D1-B1B3-38EC4A694A9E}"/>
              </a:ext>
            </a:extLst>
          </p:cNvPr>
          <p:cNvSpPr txBox="1"/>
          <p:nvPr/>
        </p:nvSpPr>
        <p:spPr>
          <a:xfrm>
            <a:off x="1465099" y="3609857"/>
            <a:ext cx="9261802" cy="3029997"/>
          </a:xfrm>
          <a:prstGeom prst="rect">
            <a:avLst/>
          </a:prstGeom>
          <a:solidFill>
            <a:srgbClr val="2525FF">
              <a:alpha val="54902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Mother’s Day is May 12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Mother’s Day Honor Roll Forms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are in the Narthex. Please submit them today!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Honor or Remember your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Mother, Grandmother, Sister, Aunt!</a:t>
            </a:r>
          </a:p>
        </p:txBody>
      </p:sp>
    </p:spTree>
    <p:extLst>
      <p:ext uri="{BB962C8B-B14F-4D97-AF65-F5344CB8AC3E}">
        <p14:creationId xmlns:p14="http://schemas.microsoft.com/office/powerpoint/2010/main" val="1274609926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2D2B4-4222-4F24-B9A9-1E363A90149A}"/>
              </a:ext>
            </a:extLst>
          </p:cNvPr>
          <p:cNvSpPr txBox="1"/>
          <p:nvPr/>
        </p:nvSpPr>
        <p:spPr>
          <a:xfrm>
            <a:off x="671346" y="502145"/>
            <a:ext cx="5027705" cy="132343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Prayer of Great Thanksgiving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0146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AB0943-F13C-B48D-B02E-CCE62DB47E3C}"/>
              </a:ext>
            </a:extLst>
          </p:cNvPr>
          <p:cNvSpPr txBox="1"/>
          <p:nvPr/>
        </p:nvSpPr>
        <p:spPr>
          <a:xfrm>
            <a:off x="498763" y="1166842"/>
            <a:ext cx="11194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also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up your hearts.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lift them up to the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 us give thanks to the Lord our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right to give our thanks and praise.</a:t>
            </a:r>
          </a:p>
        </p:txBody>
      </p:sp>
    </p:spTree>
    <p:extLst>
      <p:ext uri="{BB962C8B-B14F-4D97-AF65-F5344CB8AC3E}">
        <p14:creationId xmlns:p14="http://schemas.microsoft.com/office/powerpoint/2010/main" val="1346838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EA2B-19F4-10F4-6D0E-3071FAC0A4D4}"/>
              </a:ext>
            </a:extLst>
          </p:cNvPr>
          <p:cNvSpPr txBox="1"/>
          <p:nvPr/>
        </p:nvSpPr>
        <p:spPr>
          <a:xfrm>
            <a:off x="1115344" y="920621"/>
            <a:ext cx="99613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right, and a good and joyful thing,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and everywhere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to give thanks to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Almighty God, creator of heaven and earth.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formed us in your image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and breathed into us the breath of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we turned away, and our love failed,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your love remained steadfast.  </a:t>
            </a:r>
          </a:p>
        </p:txBody>
      </p:sp>
    </p:spTree>
    <p:extLst>
      <p:ext uri="{BB962C8B-B14F-4D97-AF65-F5344CB8AC3E}">
        <p14:creationId xmlns:p14="http://schemas.microsoft.com/office/powerpoint/2010/main" val="3955881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EA2B-19F4-10F4-6D0E-3071FAC0A4D4}"/>
              </a:ext>
            </a:extLst>
          </p:cNvPr>
          <p:cNvSpPr txBox="1"/>
          <p:nvPr/>
        </p:nvSpPr>
        <p:spPr>
          <a:xfrm>
            <a:off x="415636" y="517236"/>
            <a:ext cx="11388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EC3DA-965C-3CC8-C8D6-4BA620EE417F}"/>
              </a:ext>
            </a:extLst>
          </p:cNvPr>
          <p:cNvSpPr txBox="1"/>
          <p:nvPr/>
        </p:nvSpPr>
        <p:spPr>
          <a:xfrm>
            <a:off x="1298460" y="1228397"/>
            <a:ext cx="95950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delivered us from captivity,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made covenant to be our sovereign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and spoke to us through your prophets.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so, with your people on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and all the company of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we praise your name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and join their unending hymn:</a:t>
            </a:r>
          </a:p>
        </p:txBody>
      </p:sp>
    </p:spTree>
    <p:extLst>
      <p:ext uri="{BB962C8B-B14F-4D97-AF65-F5344CB8AC3E}">
        <p14:creationId xmlns:p14="http://schemas.microsoft.com/office/powerpoint/2010/main" val="3915404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EA2B-19F4-10F4-6D0E-3071FAC0A4D4}"/>
              </a:ext>
            </a:extLst>
          </p:cNvPr>
          <p:cNvSpPr txBox="1"/>
          <p:nvPr/>
        </p:nvSpPr>
        <p:spPr>
          <a:xfrm>
            <a:off x="401781" y="797510"/>
            <a:ext cx="113884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Holy, holy, holy Lord,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God of power and might,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Heaven and earth are full of your glory.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Hosanna in the highest.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Blessed is the 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who comes in the name of the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Hosanna in the highest.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127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EA2B-19F4-10F4-6D0E-3071FAC0A4D4}"/>
              </a:ext>
            </a:extLst>
          </p:cNvPr>
          <p:cNvSpPr txBox="1"/>
          <p:nvPr/>
        </p:nvSpPr>
        <p:spPr>
          <a:xfrm>
            <a:off x="401781" y="920621"/>
            <a:ext cx="113884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Holy are you, and blessed is your Son Jesus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Spirit anointed him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to preach good news to the poor,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to proclaim release to the captives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and recovering of sight to the blind,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to set at liberty those who were oppressed,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and to announce that the time would 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when you would save your people.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102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EA2B-19F4-10F4-6D0E-3071FAC0A4D4}"/>
              </a:ext>
            </a:extLst>
          </p:cNvPr>
          <p:cNvSpPr txBox="1"/>
          <p:nvPr/>
        </p:nvSpPr>
        <p:spPr>
          <a:xfrm>
            <a:off x="1092253" y="920621"/>
            <a:ext cx="100074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healed the sick,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fed the hungry, and ate with sinners.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the baptism of his suffering,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death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gave birth to your church,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delivered us from slavery to sin and death,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and made with us a new covenant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by water and the Spirit.  </a:t>
            </a:r>
          </a:p>
        </p:txBody>
      </p:sp>
    </p:spTree>
    <p:extLst>
      <p:ext uri="{BB962C8B-B14F-4D97-AF65-F5344CB8AC3E}">
        <p14:creationId xmlns:p14="http://schemas.microsoft.com/office/powerpoint/2010/main" val="2649503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EA2B-19F4-10F4-6D0E-3071FAC0A4D4}"/>
              </a:ext>
            </a:extLst>
          </p:cNvPr>
          <p:cNvSpPr txBox="1"/>
          <p:nvPr/>
        </p:nvSpPr>
        <p:spPr>
          <a:xfrm>
            <a:off x="401781" y="920621"/>
            <a:ext cx="113884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the Lord Jesus ascended,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he promised to be with us always,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in the power of your Word and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 night in which he gave himself up for us,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he took bread, gave thanks to you, broke the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gave it to his disciples, and said: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“Take, eat; this is my body which is given for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this in remembrance of me.”</a:t>
            </a:r>
          </a:p>
        </p:txBody>
      </p:sp>
    </p:spTree>
    <p:extLst>
      <p:ext uri="{BB962C8B-B14F-4D97-AF65-F5344CB8AC3E}">
        <p14:creationId xmlns:p14="http://schemas.microsoft.com/office/powerpoint/2010/main" val="4412597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EA2B-19F4-10F4-6D0E-3071FAC0A4D4}"/>
              </a:ext>
            </a:extLst>
          </p:cNvPr>
          <p:cNvSpPr txBox="1"/>
          <p:nvPr/>
        </p:nvSpPr>
        <p:spPr>
          <a:xfrm>
            <a:off x="401781" y="920621"/>
            <a:ext cx="113884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the supper was over, he took the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gave thanks to you, gave it to his disciples, and said: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“Drink from this, all of you;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this is my blood of the new covenant,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poured out for you and for 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for the forgiveness of sins.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this, as often as you drink 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in remembrance of me.”</a:t>
            </a:r>
          </a:p>
        </p:txBody>
      </p:sp>
    </p:spTree>
    <p:extLst>
      <p:ext uri="{BB962C8B-B14F-4D97-AF65-F5344CB8AC3E}">
        <p14:creationId xmlns:p14="http://schemas.microsoft.com/office/powerpoint/2010/main" val="20686524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EA2B-19F4-10F4-6D0E-3071FAC0A4D4}"/>
              </a:ext>
            </a:extLst>
          </p:cNvPr>
          <p:cNvSpPr txBox="1"/>
          <p:nvPr/>
        </p:nvSpPr>
        <p:spPr>
          <a:xfrm>
            <a:off x="849315" y="428178"/>
            <a:ext cx="104933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so, in remembrance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of these your mighty acts in 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we offer ourselves in praise and thanksgiving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as a holy and living sacrifice,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in union for Christ’s offering for us,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we proclaim the mystery of faith.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 has died.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 is risen.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 will come again.</a:t>
            </a:r>
          </a:p>
        </p:txBody>
      </p:sp>
    </p:spTree>
    <p:extLst>
      <p:ext uri="{BB962C8B-B14F-4D97-AF65-F5344CB8AC3E}">
        <p14:creationId xmlns:p14="http://schemas.microsoft.com/office/powerpoint/2010/main" val="115752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7000" r="4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42C864-C9D3-4152-A23A-B1C573B82CF8}"/>
              </a:ext>
            </a:extLst>
          </p:cNvPr>
          <p:cNvSpPr txBox="1"/>
          <p:nvPr/>
        </p:nvSpPr>
        <p:spPr>
          <a:xfrm>
            <a:off x="0" y="0"/>
            <a:ext cx="12192000" cy="2693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SOUP LUNCH &amp; JEWELRY BOUTIQUE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Monday, May 6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11:30AM-12:30PM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Please join us for Shopping, Home Made Soups, Bread, Crackers,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Dessert &amp; Beverage.  Free Will Offering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8085B-BD4D-4279-91D5-FE169A531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92" y="2999213"/>
            <a:ext cx="5339508" cy="36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EA2B-19F4-10F4-6D0E-3071FAC0A4D4}"/>
              </a:ext>
            </a:extLst>
          </p:cNvPr>
          <p:cNvSpPr txBox="1"/>
          <p:nvPr/>
        </p:nvSpPr>
        <p:spPr>
          <a:xfrm>
            <a:off x="401781" y="859065"/>
            <a:ext cx="1138843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out your Holy Spirit on us gathered here,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on these gifts of bread and wine.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them be for us the body and blood of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that we may be for the world the body of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redeemed by his blood.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your Spirit make us one with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one with each other,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and one in ministry to all the world,</a:t>
            </a:r>
          </a:p>
        </p:txBody>
      </p:sp>
    </p:spTree>
    <p:extLst>
      <p:ext uri="{BB962C8B-B14F-4D97-AF65-F5344CB8AC3E}">
        <p14:creationId xmlns:p14="http://schemas.microsoft.com/office/powerpoint/2010/main" val="38857417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EA2B-19F4-10F4-6D0E-3071FAC0A4D4}"/>
              </a:ext>
            </a:extLst>
          </p:cNvPr>
          <p:cNvSpPr txBox="1"/>
          <p:nvPr/>
        </p:nvSpPr>
        <p:spPr>
          <a:xfrm>
            <a:off x="1257058" y="1536174"/>
            <a:ext cx="96778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until Christ comes in final victory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and we feast at his heavenly banquet.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your Son 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with the Holy Spirit in your holy church,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honor and glory is yours, Almighty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now and forever.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Amen. </a:t>
            </a:r>
          </a:p>
        </p:txBody>
      </p:sp>
    </p:spTree>
    <p:extLst>
      <p:ext uri="{BB962C8B-B14F-4D97-AF65-F5344CB8AC3E}">
        <p14:creationId xmlns:p14="http://schemas.microsoft.com/office/powerpoint/2010/main" val="36197237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4EBC07-B76F-41BD-8977-266AC84A3C20}"/>
              </a:ext>
            </a:extLst>
          </p:cNvPr>
          <p:cNvSpPr txBox="1"/>
          <p:nvPr/>
        </p:nvSpPr>
        <p:spPr>
          <a:xfrm>
            <a:off x="333154" y="114231"/>
            <a:ext cx="11525692" cy="674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400" dirty="0">
                <a:ln>
                  <a:noFill/>
                </a:ln>
                <a:effectLst/>
                <a:latin typeface="Arial" panose="020B0604020202020204" pitchFamily="34" charset="0"/>
              </a:rPr>
              <a:t>The Lord’s Prayer</a:t>
            </a:r>
            <a:endParaRPr lang="en-US" sz="32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400" dirty="0">
                <a:ln>
                  <a:noFill/>
                </a:ln>
                <a:effectLst/>
                <a:latin typeface="Arial" panose="020B0604020202020204" pitchFamily="34" charset="0"/>
              </a:rPr>
              <a:t> Our Father who art in heaven, hallowed be thy name,</a:t>
            </a:r>
            <a:br>
              <a:rPr lang="en-US" sz="3200" kern="140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en-US" sz="32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   </a:t>
            </a:r>
            <a:r>
              <a:rPr lang="en-US" sz="3200" b="1" kern="1400" dirty="0">
                <a:ln>
                  <a:noFill/>
                </a:ln>
                <a:effectLst/>
                <a:latin typeface="Arial" panose="020B0604020202020204" pitchFamily="34" charset="0"/>
              </a:rPr>
              <a:t>thy kingdom come, thy will be done,</a:t>
            </a:r>
            <a:br>
              <a:rPr lang="en-US" sz="3200" kern="140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en-US" sz="32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   </a:t>
            </a:r>
            <a:r>
              <a:rPr lang="en-US" sz="3200" b="1" kern="1400" dirty="0">
                <a:ln>
                  <a:noFill/>
                </a:ln>
                <a:effectLst/>
                <a:latin typeface="Arial" panose="020B0604020202020204" pitchFamily="34" charset="0"/>
              </a:rPr>
              <a:t>on earth as it is in heaven.</a:t>
            </a:r>
            <a:br>
              <a:rPr lang="en-US" sz="3200" kern="140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en-US" sz="3200" b="1" kern="1400" dirty="0">
                <a:ln>
                  <a:noFill/>
                </a:ln>
                <a:effectLst/>
                <a:latin typeface="Arial" panose="020B0604020202020204" pitchFamily="34" charset="0"/>
              </a:rPr>
              <a:t>Give us this day our daily bread.</a:t>
            </a:r>
            <a:br>
              <a:rPr lang="en-US" sz="3200" kern="140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en-US" sz="3200" b="1" kern="1400" dirty="0">
                <a:ln>
                  <a:noFill/>
                </a:ln>
                <a:effectLst/>
                <a:latin typeface="Arial" panose="020B0604020202020204" pitchFamily="34" charset="0"/>
              </a:rPr>
              <a:t>And forgive us our trespasses</a:t>
            </a:r>
            <a:br>
              <a:rPr lang="en-US" sz="3200" kern="140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en-US" sz="32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   </a:t>
            </a:r>
            <a:r>
              <a:rPr lang="en-US" sz="3200" b="1" kern="1400" dirty="0">
                <a:ln>
                  <a:noFill/>
                </a:ln>
                <a:effectLst/>
                <a:latin typeface="Arial" panose="020B0604020202020204" pitchFamily="34" charset="0"/>
              </a:rPr>
              <a:t>as we forgive those who trespass against us.</a:t>
            </a:r>
            <a:br>
              <a:rPr lang="en-US" sz="3200" kern="140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en-US" sz="3200" b="1" kern="1400" dirty="0">
                <a:ln>
                  <a:noFill/>
                </a:ln>
                <a:effectLst/>
                <a:latin typeface="Arial" panose="020B0604020202020204" pitchFamily="34" charset="0"/>
              </a:rPr>
              <a:t>And lead us not into temptation </a:t>
            </a:r>
            <a:endParaRPr lang="en-US" sz="32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  </a:t>
            </a:r>
            <a:r>
              <a:rPr lang="en-US" sz="3200" b="1" kern="1400" dirty="0">
                <a:ln>
                  <a:noFill/>
                </a:ln>
                <a:effectLst/>
                <a:latin typeface="Arial" panose="020B0604020202020204" pitchFamily="34" charset="0"/>
              </a:rPr>
              <a:t>but deliver us from evil.</a:t>
            </a:r>
            <a:br>
              <a:rPr lang="en-US" sz="3200" kern="140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en-US" sz="3200" b="1" kern="1400" dirty="0">
                <a:ln>
                  <a:noFill/>
                </a:ln>
                <a:effectLst/>
                <a:latin typeface="Arial" panose="020B0604020202020204" pitchFamily="34" charset="0"/>
              </a:rPr>
              <a:t>For thine is the kingdom, </a:t>
            </a:r>
            <a:endParaRPr lang="en-US" sz="32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400" dirty="0">
                <a:ln>
                  <a:noFill/>
                </a:ln>
                <a:effectLst/>
                <a:latin typeface="Arial" panose="020B0604020202020204" pitchFamily="34" charset="0"/>
              </a:rPr>
              <a:t>  and the power, and the glory forever.  Amen.</a:t>
            </a:r>
            <a:endParaRPr lang="en-US" sz="32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16963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D5E35F-9BBA-4D1A-8BB4-C69DBA5308F2}"/>
              </a:ext>
            </a:extLst>
          </p:cNvPr>
          <p:cNvSpPr txBox="1"/>
          <p:nvPr/>
        </p:nvSpPr>
        <p:spPr>
          <a:xfrm>
            <a:off x="1850065" y="692000"/>
            <a:ext cx="8491870" cy="5473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Breaking of the Bread</a:t>
            </a:r>
            <a:endParaRPr lang="en-US" sz="3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Because there is one loaf,</a:t>
            </a:r>
            <a:br>
              <a:rPr lang="en-US" sz="3600" kern="140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en-US" sz="36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   we, who are many, are one body, </a:t>
            </a:r>
            <a:endParaRPr lang="en-US" sz="36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   for we all share in the one loaf.</a:t>
            </a:r>
            <a:br>
              <a:rPr lang="en-US" sz="3600" kern="140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en-US" sz="36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The bread which we break </a:t>
            </a:r>
            <a:endParaRPr lang="en-US" sz="36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   is a sharing in the body of Christ.</a:t>
            </a:r>
            <a:endParaRPr lang="en-US" sz="36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The cup over which we give thanks </a:t>
            </a:r>
            <a:endParaRPr lang="en-US" sz="36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   is a sharing in the blood of Christ.</a:t>
            </a:r>
            <a:endParaRPr lang="en-US" sz="36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898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D5E35F-9BBA-4D1A-8BB4-C69DBA5308F2}"/>
              </a:ext>
            </a:extLst>
          </p:cNvPr>
          <p:cNvSpPr txBox="1"/>
          <p:nvPr/>
        </p:nvSpPr>
        <p:spPr>
          <a:xfrm>
            <a:off x="685800" y="71189"/>
            <a:ext cx="10820400" cy="6715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SHARING THE BREAD AND CUP</a:t>
            </a:r>
            <a:endParaRPr lang="en-US" sz="3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The body of Christ, given for you. </a:t>
            </a:r>
            <a:r>
              <a:rPr lang="en-US" sz="3600" b="1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Amen.</a:t>
            </a:r>
            <a:b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</a:br>
            <a: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The blood of Christ, given for you. </a:t>
            </a:r>
            <a:r>
              <a:rPr lang="en-US" sz="3600" b="1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Amen.</a:t>
            </a:r>
            <a:endParaRPr lang="en-US" sz="3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3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600" b="1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Eternal God, we give you thanks for this holy mystery in which you have given yourself to us.</a:t>
            </a:r>
            <a:b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</a:br>
            <a:r>
              <a:rPr lang="en-US" sz="3600" b="1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Grant that we may go into the world</a:t>
            </a:r>
            <a:b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</a:br>
            <a: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sz="3600" b="1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in the strength of your Spirit,</a:t>
            </a:r>
            <a:b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</a:br>
            <a: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sz="3600" b="1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to give ourselves for others,</a:t>
            </a:r>
            <a:b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</a:br>
            <a: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sz="3600" b="1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in the name of Jesus Christ our Lord. Amen. </a:t>
            </a:r>
            <a:endParaRPr lang="en-US" sz="3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034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D5E35F-9BBA-4D1A-8BB4-C69DBA5308F2}"/>
              </a:ext>
            </a:extLst>
          </p:cNvPr>
          <p:cNvSpPr txBox="1"/>
          <p:nvPr/>
        </p:nvSpPr>
        <p:spPr>
          <a:xfrm>
            <a:off x="1674628" y="1775638"/>
            <a:ext cx="8842744" cy="3534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600" b="1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SENDING FORTH</a:t>
            </a:r>
            <a:endParaRPr lang="en-US" sz="3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</a:pPr>
            <a: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Go forth in peace.</a:t>
            </a:r>
            <a:b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</a:br>
            <a: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The grace of the Lord Jesus Christ, </a:t>
            </a:r>
          </a:p>
          <a:p>
            <a:pPr marL="0" marR="0" indent="0" algn="l">
              <a:spcBef>
                <a:spcPts val="0"/>
              </a:spcBef>
            </a:pPr>
            <a: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and the love of God,</a:t>
            </a:r>
            <a:b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</a:br>
            <a: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and the communion of the Holy Spirit</a:t>
            </a:r>
            <a:b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</a:br>
            <a:r>
              <a:rPr lang="en-US" sz="3600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be with you all. </a:t>
            </a:r>
            <a:r>
              <a:rPr lang="en-US" sz="3600" b="1" kern="1400" dirty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Amen.</a:t>
            </a:r>
            <a:r>
              <a:rPr lang="en-US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0004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90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0E3D0-C601-4D03-B769-D2E70C3E2893}"/>
              </a:ext>
            </a:extLst>
          </p:cNvPr>
          <p:cNvSpPr txBox="1"/>
          <p:nvPr/>
        </p:nvSpPr>
        <p:spPr>
          <a:xfrm>
            <a:off x="6337004" y="1503724"/>
            <a:ext cx="5140308" cy="3570208"/>
          </a:xfrm>
          <a:prstGeom prst="rect">
            <a:avLst/>
          </a:prstGeom>
          <a:solidFill>
            <a:srgbClr val="4C5658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+mn-cs"/>
              </a:rPr>
              <a:t>*CLOSING HYMN: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“Victory in Jesus”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UMH #370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+mn-cs"/>
              </a:rPr>
              <a:t>*Please Stand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9212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606BD4-20F0-445F-B3FC-A3B69B70C370}"/>
              </a:ext>
            </a:extLst>
          </p:cNvPr>
          <p:cNvSpPr txBox="1"/>
          <p:nvPr/>
        </p:nvSpPr>
        <p:spPr>
          <a:xfrm>
            <a:off x="1996348" y="863579"/>
            <a:ext cx="8199303" cy="532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heard an old, old story,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 Savior came from glory,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He gave His life on Calvary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save a wretch like me;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heard about His groaning,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His precious blood’s atoning,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I repented of my sins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won the victory.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678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90E7E-1B32-4D31-9743-F8E7D37A48C1}"/>
              </a:ext>
            </a:extLst>
          </p:cNvPr>
          <p:cNvSpPr txBox="1"/>
          <p:nvPr/>
        </p:nvSpPr>
        <p:spPr>
          <a:xfrm>
            <a:off x="1487277" y="106295"/>
            <a:ext cx="8772181" cy="6645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victory in Jesus,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Savior forever!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sought me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bought me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His redeeming blood;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loved me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 I knew Him,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all my love is due Him;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plunged me to victory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Beneath the cleansing flood.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4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FA52F-C03B-4B90-A7C7-055E6ECEF6AF}"/>
              </a:ext>
            </a:extLst>
          </p:cNvPr>
          <p:cNvSpPr txBox="1"/>
          <p:nvPr/>
        </p:nvSpPr>
        <p:spPr>
          <a:xfrm>
            <a:off x="6096000" y="1843950"/>
            <a:ext cx="53933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Liturgists are Needed for future months.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sign up!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Sign-Up sheet is in the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Fellowship Hall.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Thank you!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42137-5F99-4DB6-A47E-F208DEE00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5" y="1536174"/>
            <a:ext cx="4899079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A48BD5-11F5-4AC1-A56C-2BF45B26C0FD}"/>
              </a:ext>
            </a:extLst>
          </p:cNvPr>
          <p:cNvSpPr txBox="1"/>
          <p:nvPr/>
        </p:nvSpPr>
        <p:spPr>
          <a:xfrm>
            <a:off x="1033749" y="863579"/>
            <a:ext cx="10124502" cy="532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hear about His healing,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His cleansing power revealing,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He made the lame to walk again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caused the blind to see;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then I cried, “Dear Jesus,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and heal my broken spirit,”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somehow Jesus came and brought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me the victory.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067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90E7E-1B32-4D31-9743-F8E7D37A48C1}"/>
              </a:ext>
            </a:extLst>
          </p:cNvPr>
          <p:cNvSpPr txBox="1"/>
          <p:nvPr/>
        </p:nvSpPr>
        <p:spPr>
          <a:xfrm>
            <a:off x="1487277" y="106295"/>
            <a:ext cx="8772181" cy="6645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victory in Jesus,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Savior forever!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sought me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bought me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His redeeming blood;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loved me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 I knew Him,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all my love is due Him;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plunged me to victory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Beneath the cleansing flood.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16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50A7F7-30F2-422A-8BBF-53642121F877}"/>
              </a:ext>
            </a:extLst>
          </p:cNvPr>
          <p:cNvSpPr txBox="1"/>
          <p:nvPr/>
        </p:nvSpPr>
        <p:spPr>
          <a:xfrm>
            <a:off x="1748469" y="106295"/>
            <a:ext cx="8695062" cy="6645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heard about a mansion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built for me in glory,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 heard about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streets of gold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the crystal sea;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the angels singing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old redemption story,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some sweet day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I’ll sing up there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song of victory.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536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90E7E-1B32-4D31-9743-F8E7D37A48C1}"/>
              </a:ext>
            </a:extLst>
          </p:cNvPr>
          <p:cNvSpPr txBox="1"/>
          <p:nvPr/>
        </p:nvSpPr>
        <p:spPr>
          <a:xfrm>
            <a:off x="1487277" y="106295"/>
            <a:ext cx="8772181" cy="6645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victory in Jesus,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Savior forever!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sought me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bought me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His redeeming blood;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loved me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 I knew Him,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all my love is due Him;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plunged me to victory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Beneath the cleansing flood.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345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C071501-16DD-4B9E-AC3B-2FF122C7F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03" y="1759457"/>
            <a:ext cx="7262036" cy="37856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*BENEDICTION WITH BLESSING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CED3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CED3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Rev. Robert Wecht</a:t>
            </a:r>
          </a:p>
        </p:txBody>
      </p:sp>
    </p:spTree>
    <p:extLst>
      <p:ext uri="{BB962C8B-B14F-4D97-AF65-F5344CB8AC3E}">
        <p14:creationId xmlns:p14="http://schemas.microsoft.com/office/powerpoint/2010/main" val="1332228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0C2FA6-3809-45B7-BD5F-71DB601B3D90}"/>
              </a:ext>
            </a:extLst>
          </p:cNvPr>
          <p:cNvSpPr txBox="1"/>
          <p:nvPr/>
        </p:nvSpPr>
        <p:spPr>
          <a:xfrm>
            <a:off x="537071" y="612844"/>
            <a:ext cx="797896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Friends and Beloved of Christ,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have been chosen to go into this world with the message of God’s love.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Bear fruit of hope and joy,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peace and justice,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all that you meet.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May God’s peace be with you all. AMEN.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49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D84733-817D-D413-C48B-F4B9B1A76208}"/>
              </a:ext>
            </a:extLst>
          </p:cNvPr>
          <p:cNvSpPr txBox="1"/>
          <p:nvPr/>
        </p:nvSpPr>
        <p:spPr>
          <a:xfrm>
            <a:off x="252046" y="1412099"/>
            <a:ext cx="11687907" cy="3785652"/>
          </a:xfrm>
          <a:prstGeom prst="rect">
            <a:avLst/>
          </a:prstGeom>
          <a:solidFill>
            <a:srgbClr val="FEF9CD">
              <a:alpha val="36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Shalom to you now, shalom, my friends.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God’s full mercies bless you, my friends.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all your living, and through your loving,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 be your shalom,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 be your shalom.  </a:t>
            </a:r>
          </a:p>
        </p:txBody>
      </p:sp>
    </p:spTree>
    <p:extLst>
      <p:ext uri="{BB962C8B-B14F-4D97-AF65-F5344CB8AC3E}">
        <p14:creationId xmlns:p14="http://schemas.microsoft.com/office/powerpoint/2010/main" val="3945894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998E78-1E74-9602-AD7D-4D7C32637AE1}"/>
              </a:ext>
            </a:extLst>
          </p:cNvPr>
          <p:cNvSpPr txBox="1"/>
          <p:nvPr/>
        </p:nvSpPr>
        <p:spPr>
          <a:xfrm>
            <a:off x="1856549" y="542260"/>
            <a:ext cx="8478902" cy="1569660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Choir Practice is on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Times New Roman" panose="02020603050405020304" pitchFamily="18" charset="0"/>
              </a:rPr>
              <a:t>Friday at 1:00PM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Times New Roman" panose="02020603050405020304" pitchFamily="18" charset="0"/>
              </a:rPr>
              <a:t>If you are interested in singing in the choir,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Times New Roman" panose="02020603050405020304" pitchFamily="18" charset="0"/>
              </a:rPr>
              <a:t>please talk to Bill or any Choir Member!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singing&#10;&#10;Description automatically generated">
            <a:extLst>
              <a:ext uri="{FF2B5EF4-FFF2-40B4-BE49-F238E27FC236}">
                <a16:creationId xmlns:a16="http://schemas.microsoft.com/office/drawing/2014/main" id="{66E17B17-54F3-2004-E4DA-9A5E58F98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96" y="2221717"/>
            <a:ext cx="5915608" cy="44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FA52F-C03B-4B90-A7C7-055E6ECEF6AF}"/>
              </a:ext>
            </a:extLst>
          </p:cNvPr>
          <p:cNvSpPr txBox="1"/>
          <p:nvPr/>
        </p:nvSpPr>
        <p:spPr>
          <a:xfrm>
            <a:off x="4582632" y="797510"/>
            <a:ext cx="69550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Looking ahead…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INDOOR YARD SALE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SATURDAY, JUNE 22</a:t>
            </a:r>
            <a:r>
              <a:rPr kumimoji="0" lang="en-US" sz="4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ND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9AM-2PM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Currently collecting donations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52ADF1-023A-47B2-A512-05587BEE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7" y="2280131"/>
            <a:ext cx="42005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32576870-94DE-4A00-9DD9-2BBAEBFF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279" y="2609740"/>
            <a:ext cx="1390650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YARD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7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13038</TotalTime>
  <Words>2739</Words>
  <Application>Microsoft Office PowerPoint</Application>
  <PresentationFormat>Widescreen</PresentationFormat>
  <Paragraphs>397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93" baseType="lpstr">
      <vt:lpstr>ADLaM Display</vt:lpstr>
      <vt:lpstr>Aharoni</vt:lpstr>
      <vt:lpstr>Albertus Extra Bold</vt:lpstr>
      <vt:lpstr>Arial</vt:lpstr>
      <vt:lpstr>Arial Rounded MT Bold</vt:lpstr>
      <vt:lpstr>Calibri</vt:lpstr>
      <vt:lpstr>Calibri Light</vt:lpstr>
      <vt:lpstr>Comic Sans MS</vt:lpstr>
      <vt:lpstr>Monotype Corsiva</vt:lpstr>
      <vt:lpstr>Rockwell</vt:lpstr>
      <vt:lpstr>Rockwell Condensed</vt:lpstr>
      <vt:lpstr>Segoe UI</vt:lpstr>
      <vt:lpstr>Times New Roman</vt:lpstr>
      <vt:lpstr>Wingdings</vt:lpstr>
      <vt:lpstr>Office Theme</vt:lpstr>
      <vt:lpstr>1_Office Theme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Jean McMullan</dc:creator>
  <cp:lastModifiedBy>Secretary</cp:lastModifiedBy>
  <cp:revision>323</cp:revision>
  <dcterms:created xsi:type="dcterms:W3CDTF">2023-09-06T12:49:04Z</dcterms:created>
  <dcterms:modified xsi:type="dcterms:W3CDTF">2024-04-24T17:15:32Z</dcterms:modified>
</cp:coreProperties>
</file>